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664177" y="663177"/>
            <a:ext cx="8014375" cy="11233270"/>
            <a:chOff x="0" y="0"/>
            <a:chExt cx="8980418" cy="1258731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980418" cy="12587314"/>
            </a:xfrm>
            <a:custGeom>
              <a:avLst/>
              <a:gdLst/>
              <a:ahLst/>
              <a:cxnLst/>
              <a:rect r="r" b="b" t="t" l="l"/>
              <a:pathLst>
                <a:path h="12587314" w="8980418">
                  <a:moveTo>
                    <a:pt x="8980418" y="12587314"/>
                  </a:moveTo>
                  <a:lnTo>
                    <a:pt x="0" y="12587314"/>
                  </a:lnTo>
                  <a:lnTo>
                    <a:pt x="0" y="0"/>
                  </a:lnTo>
                  <a:lnTo>
                    <a:pt x="8980418" y="12587314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0" y="1244957"/>
            <a:ext cx="12503082" cy="10287000"/>
            <a:chOff x="0" y="0"/>
            <a:chExt cx="6184570" cy="508839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23133" r="-23133" t="0" b="0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31954" r="0" b="29994"/>
          <a:stretch>
            <a:fillRect/>
          </a:stretch>
        </p:blipFill>
        <p:spPr>
          <a:xfrm flipH="false" flipV="false" rot="0">
            <a:off x="-338701" y="2836673"/>
            <a:ext cx="8498034" cy="323359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26782" y="-38823"/>
            <a:ext cx="1837054" cy="183705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59452" b="2395"/>
          <a:stretch>
            <a:fillRect/>
          </a:stretch>
        </p:blipFill>
        <p:spPr>
          <a:xfrm flipH="false" flipV="false" rot="0">
            <a:off x="16111150" y="298194"/>
            <a:ext cx="1877140" cy="73050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37468" y="5913100"/>
            <a:ext cx="637669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2"/>
              </a:lnSpc>
              <a:spcBef>
                <a:spcPct val="0"/>
              </a:spcBef>
            </a:pPr>
            <a:r>
              <a:rPr lang="en-US" sz="4818">
                <a:solidFill>
                  <a:srgbClr val="4E008C"/>
                </a:solidFill>
                <a:latin typeface="HK Grotesk Light Bold"/>
              </a:rPr>
              <a:t>Bigger Then Data (BTD)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6781" y="6877050"/>
            <a:ext cx="4979294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0394" indent="-340197" lvl="1">
              <a:lnSpc>
                <a:spcPts val="3781"/>
              </a:lnSpc>
              <a:buFont typeface="Arial"/>
              <a:buChar char="•"/>
            </a:pPr>
            <a:r>
              <a:rPr lang="en-US" sz="3151">
                <a:solidFill>
                  <a:srgbClr val="181149"/>
                </a:solidFill>
                <a:latin typeface="HK Grotesk Light"/>
              </a:rPr>
              <a:t>Abdullah Alhuwaishel</a:t>
            </a:r>
          </a:p>
          <a:p>
            <a:pPr marL="680394" indent="-340197" lvl="1">
              <a:lnSpc>
                <a:spcPts val="3781"/>
              </a:lnSpc>
              <a:buFont typeface="Arial"/>
              <a:buChar char="•"/>
            </a:pPr>
            <a:r>
              <a:rPr lang="en-US" sz="3151">
                <a:solidFill>
                  <a:srgbClr val="181149"/>
                </a:solidFill>
                <a:latin typeface="HK Grotesk Light"/>
              </a:rPr>
              <a:t>Mahmoud Alhassan</a:t>
            </a:r>
          </a:p>
          <a:p>
            <a:pPr marL="680394" indent="-340197" lvl="1">
              <a:lnSpc>
                <a:spcPts val="3781"/>
              </a:lnSpc>
              <a:buFont typeface="Arial"/>
              <a:buChar char="•"/>
            </a:pPr>
            <a:r>
              <a:rPr lang="en-US" sz="3151">
                <a:solidFill>
                  <a:srgbClr val="181149"/>
                </a:solidFill>
                <a:latin typeface="HK Grotesk Light"/>
              </a:rPr>
              <a:t>Jumana Almussa</a:t>
            </a:r>
          </a:p>
          <a:p>
            <a:pPr marL="680394" indent="-340197" lvl="1">
              <a:lnSpc>
                <a:spcPts val="3781"/>
              </a:lnSpc>
              <a:buFont typeface="Arial"/>
              <a:buChar char="•"/>
            </a:pPr>
            <a:r>
              <a:rPr lang="en-US" sz="3151">
                <a:solidFill>
                  <a:srgbClr val="181149"/>
                </a:solidFill>
                <a:latin typeface="HK Grotesk Light"/>
              </a:rPr>
              <a:t>Amjad Almusallam </a:t>
            </a:r>
          </a:p>
          <a:p>
            <a:pPr marL="680394" indent="-340197" lvl="1">
              <a:lnSpc>
                <a:spcPts val="3781"/>
              </a:lnSpc>
              <a:buFont typeface="Arial"/>
              <a:buChar char="•"/>
            </a:pPr>
            <a:r>
              <a:rPr lang="en-US" sz="3151">
                <a:solidFill>
                  <a:srgbClr val="181149"/>
                </a:solidFill>
                <a:latin typeface="HK Grotesk Light"/>
              </a:rPr>
              <a:t>Afnan Alzahrani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08212" y="-276525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13246" y="4587827"/>
            <a:ext cx="15597945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4F008C"/>
                </a:solidFill>
                <a:latin typeface="HK Grotesk Light"/>
              </a:rPr>
              <a:t>Approach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412548" y="-126440"/>
            <a:ext cx="10360105" cy="9210701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138215" y="3231091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4F008C"/>
                </a:solidFill>
                <a:latin typeface="HK Grotesk Light Bold"/>
              </a:rPr>
              <a:t>MapReduce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2856" y="4364611"/>
            <a:ext cx="8673848" cy="271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48"/>
              </a:lnSpc>
            </a:pPr>
            <a:r>
              <a:rPr lang="en-US" sz="3632">
                <a:solidFill>
                  <a:srgbClr val="000000"/>
                </a:solidFill>
                <a:latin typeface="HK Grotesk Light"/>
              </a:rPr>
              <a:t>Hadoop MapReduce processes the massive amount of structured and unstructured data stored in </a:t>
            </a:r>
            <a:r>
              <a:rPr lang="en-US" sz="3632">
                <a:solidFill>
                  <a:srgbClr val="000000"/>
                </a:solidFill>
                <a:latin typeface="HK Grotesk Light"/>
              </a:rPr>
              <a:t>HDFS. </a:t>
            </a:r>
          </a:p>
          <a:p>
            <a:pPr>
              <a:lnSpc>
                <a:spcPts val="5448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37431"/>
            <a:ext cx="12177383" cy="10826360"/>
            <a:chOff x="0" y="0"/>
            <a:chExt cx="13424440" cy="11935062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27475" y="4795386"/>
            <a:ext cx="12414315" cy="1169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8"/>
              </a:lnSpc>
            </a:pPr>
            <a:r>
              <a:rPr lang="en-US" sz="7640">
                <a:solidFill>
                  <a:srgbClr val="4F008C"/>
                </a:solidFill>
                <a:latin typeface="HK Grotesk Light"/>
              </a:rPr>
              <a:t>How MapReduce works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5023" y="2030371"/>
            <a:ext cx="17297953" cy="62262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073038" y="4804911"/>
            <a:ext cx="14468384" cy="135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8904">
                <a:solidFill>
                  <a:srgbClr val="4F008C"/>
                </a:solidFill>
                <a:latin typeface="HK Grotesk Light"/>
              </a:rPr>
              <a:t>Implementation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205999" y="204999"/>
            <a:ext cx="1876002" cy="18288000"/>
            <a:chOff x="0" y="0"/>
            <a:chExt cx="5007244" cy="48812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07244" cy="48812574"/>
            </a:xfrm>
            <a:custGeom>
              <a:avLst/>
              <a:gdLst/>
              <a:ahLst/>
              <a:cxnLst/>
              <a:rect r="r" b="b" t="t" l="l"/>
              <a:pathLst>
                <a:path h="48812574" w="5007244">
                  <a:moveTo>
                    <a:pt x="5007244" y="48812574"/>
                  </a:moveTo>
                  <a:lnTo>
                    <a:pt x="0" y="48812574"/>
                  </a:lnTo>
                  <a:lnTo>
                    <a:pt x="0" y="0"/>
                  </a:lnTo>
                  <a:lnTo>
                    <a:pt x="5007244" y="48812574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638932" y="4610836"/>
            <a:ext cx="7812641" cy="6945866"/>
            <a:chOff x="0" y="0"/>
            <a:chExt cx="13424440" cy="1193506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7389" y="2233790"/>
            <a:ext cx="18020611" cy="5462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205999" y="204999"/>
            <a:ext cx="1876002" cy="18288000"/>
            <a:chOff x="0" y="0"/>
            <a:chExt cx="5007244" cy="48812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07244" cy="48812574"/>
            </a:xfrm>
            <a:custGeom>
              <a:avLst/>
              <a:gdLst/>
              <a:ahLst/>
              <a:cxnLst/>
              <a:rect r="r" b="b" t="t" l="l"/>
              <a:pathLst>
                <a:path h="48812574" w="5007244">
                  <a:moveTo>
                    <a:pt x="5007244" y="48812574"/>
                  </a:moveTo>
                  <a:lnTo>
                    <a:pt x="0" y="48812574"/>
                  </a:lnTo>
                  <a:lnTo>
                    <a:pt x="0" y="0"/>
                  </a:lnTo>
                  <a:lnTo>
                    <a:pt x="5007244" y="48812574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90365" y="587183"/>
            <a:ext cx="12259055" cy="782381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717195" y="4118502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205999" y="204999"/>
            <a:ext cx="1876002" cy="18288000"/>
            <a:chOff x="0" y="0"/>
            <a:chExt cx="5007244" cy="48812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07244" cy="48812574"/>
            </a:xfrm>
            <a:custGeom>
              <a:avLst/>
              <a:gdLst/>
              <a:ahLst/>
              <a:cxnLst/>
              <a:rect r="r" b="b" t="t" l="l"/>
              <a:pathLst>
                <a:path h="48812574" w="5007244">
                  <a:moveTo>
                    <a:pt x="5007244" y="48812574"/>
                  </a:moveTo>
                  <a:lnTo>
                    <a:pt x="0" y="48812574"/>
                  </a:lnTo>
                  <a:lnTo>
                    <a:pt x="0" y="0"/>
                  </a:lnTo>
                  <a:lnTo>
                    <a:pt x="5007244" y="48812574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3871" t="0" r="0" b="2783"/>
          <a:stretch>
            <a:fillRect/>
          </a:stretch>
        </p:blipFill>
        <p:spPr>
          <a:xfrm flipH="false" flipV="false" rot="0">
            <a:off x="3741086" y="2577567"/>
            <a:ext cx="11367309" cy="358955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240195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09841" y="4645208"/>
            <a:ext cx="14078159" cy="1577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37"/>
              </a:lnSpc>
            </a:pPr>
            <a:r>
              <a:rPr lang="en-US" sz="10364">
                <a:solidFill>
                  <a:srgbClr val="4F008C"/>
                </a:solidFill>
                <a:latin typeface="HK Grotesk Light"/>
              </a:rPr>
              <a:t>Ruselt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2157483"/>
            <a:ext cx="9144000" cy="8129517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27475" y="4689525"/>
            <a:ext cx="12414315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67"/>
              </a:lnSpc>
            </a:pPr>
            <a:r>
              <a:rPr lang="en-US" sz="9139">
                <a:solidFill>
                  <a:srgbClr val="4F008C"/>
                </a:solidFill>
                <a:latin typeface="HK Grotesk Light"/>
              </a:rPr>
              <a:t>Future work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358177"/>
            <a:ext cx="10043051" cy="8928823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3983928"/>
            <a:ext cx="11205460" cy="6303072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3983928"/>
            <a:ext cx="11205460" cy="6303072"/>
            <a:chOff x="0" y="0"/>
            <a:chExt cx="6089457" cy="342532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553128" y="1595297"/>
            <a:ext cx="5041255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0"/>
              </a:lnSpc>
              <a:spcBef>
                <a:spcPct val="0"/>
              </a:spcBef>
            </a:pPr>
            <a:r>
              <a:rPr lang="en-US" sz="10108">
                <a:solidFill>
                  <a:srgbClr val="4E008C"/>
                </a:solidFill>
                <a:latin typeface="HK Grotesk Light Bold"/>
              </a:rPr>
              <a:t>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6060" y="3378420"/>
            <a:ext cx="4717405" cy="543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Vision 2030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About Stc &amp; Stc-tv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Data Review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Business problem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EDA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Approach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MapReduce Process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Implementation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Ruselt</a:t>
            </a:r>
          </a:p>
          <a:p>
            <a:pPr marL="774954" indent="-387477" lvl="1">
              <a:lnSpc>
                <a:spcPts val="4307"/>
              </a:lnSpc>
              <a:buFont typeface="Arial"/>
              <a:buChar char="•"/>
            </a:pPr>
            <a:r>
              <a:rPr lang="en-US" sz="3589">
                <a:solidFill>
                  <a:srgbClr val="000000"/>
                </a:solidFill>
                <a:latin typeface="HK Grotesk Light"/>
              </a:rPr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205999" y="204999"/>
            <a:ext cx="1876002" cy="18288000"/>
            <a:chOff x="0" y="0"/>
            <a:chExt cx="5007244" cy="488125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007244" cy="48812574"/>
            </a:xfrm>
            <a:custGeom>
              <a:avLst/>
              <a:gdLst/>
              <a:ahLst/>
              <a:cxnLst/>
              <a:rect r="r" b="b" t="t" l="l"/>
              <a:pathLst>
                <a:path h="48812574" w="5007244">
                  <a:moveTo>
                    <a:pt x="5007244" y="48812574"/>
                  </a:moveTo>
                  <a:lnTo>
                    <a:pt x="0" y="48812574"/>
                  </a:lnTo>
                  <a:lnTo>
                    <a:pt x="0" y="0"/>
                  </a:lnTo>
                  <a:lnTo>
                    <a:pt x="5007244" y="48812574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3913" t="0" r="13089" b="16328"/>
          <a:stretch>
            <a:fillRect/>
          </a:stretch>
        </p:blipFill>
        <p:spPr>
          <a:xfrm flipH="false" flipV="false" rot="0">
            <a:off x="2807928" y="341129"/>
            <a:ext cx="12997120" cy="79143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192233" y="0"/>
            <a:ext cx="12503082" cy="10287000"/>
            <a:chOff x="0" y="0"/>
            <a:chExt cx="6184570" cy="508839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23133" r="-23133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278412" y="4257415"/>
            <a:ext cx="10421397" cy="2574017"/>
            <a:chOff x="0" y="0"/>
            <a:chExt cx="13895196" cy="343202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895196" cy="1991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1762"/>
                </a:lnSpc>
                <a:spcBef>
                  <a:spcPct val="0"/>
                </a:spcBef>
              </a:pPr>
              <a:r>
                <a:rPr lang="en-US" sz="9801" u="none">
                  <a:solidFill>
                    <a:srgbClr val="4E008C"/>
                  </a:solidFill>
                  <a:latin typeface="HK Grotesk Light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80379" y="2570531"/>
              <a:ext cx="10734439" cy="861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8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544424"/>
            <a:ext cx="4933686" cy="5130166"/>
            <a:chOff x="0" y="0"/>
            <a:chExt cx="8477540" cy="881515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477540" cy="8815151"/>
            </a:xfrm>
            <a:custGeom>
              <a:avLst/>
              <a:gdLst/>
              <a:ahLst/>
              <a:cxnLst/>
              <a:rect r="r" b="b" t="t" l="l"/>
              <a:pathLst>
                <a:path h="8815151" w="8477540">
                  <a:moveTo>
                    <a:pt x="8477540" y="8815151"/>
                  </a:moveTo>
                  <a:lnTo>
                    <a:pt x="0" y="8815151"/>
                  </a:lnTo>
                  <a:lnTo>
                    <a:pt x="0" y="0"/>
                  </a:lnTo>
                  <a:lnTo>
                    <a:pt x="8477540" y="8815151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62251" y="5610207"/>
            <a:ext cx="7525749" cy="4676793"/>
          </a:xfrm>
          <a:prstGeom prst="rect">
            <a:avLst/>
          </a:prstGeom>
          <a:solidFill>
            <a:srgbClr val="437772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4230" r="0" b="36521"/>
          <a:stretch>
            <a:fillRect/>
          </a:stretch>
        </p:blipFill>
        <p:spPr>
          <a:xfrm flipH="false" flipV="false" rot="0">
            <a:off x="0" y="0"/>
            <a:ext cx="18288000" cy="56102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76468" y="6653639"/>
            <a:ext cx="8407913" cy="249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6"/>
              </a:lnSpc>
            </a:pPr>
            <a:r>
              <a:rPr lang="en-US" sz="3554">
                <a:solidFill>
                  <a:srgbClr val="000000"/>
                </a:solidFill>
                <a:latin typeface="HK Grotesk Light"/>
              </a:rPr>
              <a:t>One of the programs of the </a:t>
            </a:r>
            <a:r>
              <a:rPr lang="en-US" sz="3554">
                <a:solidFill>
                  <a:srgbClr val="437772"/>
                </a:solidFill>
                <a:latin typeface="HK Grotesk Light Bold"/>
              </a:rPr>
              <a:t>2030 vision</a:t>
            </a:r>
            <a:r>
              <a:rPr lang="en-US" sz="3554">
                <a:solidFill>
                  <a:srgbClr val="437772"/>
                </a:solidFill>
                <a:latin typeface="HK Grotesk Light"/>
              </a:rPr>
              <a:t> </a:t>
            </a:r>
            <a:r>
              <a:rPr lang="en-US" sz="3554">
                <a:solidFill>
                  <a:srgbClr val="000000"/>
                </a:solidFill>
                <a:latin typeface="HK Grotesk Light"/>
              </a:rPr>
              <a:t>(</a:t>
            </a:r>
            <a:r>
              <a:rPr lang="en-US" sz="3554">
                <a:solidFill>
                  <a:srgbClr val="000000"/>
                </a:solidFill>
                <a:latin typeface="HK Grotesk Light Bold"/>
              </a:rPr>
              <a:t>Quality of Life</a:t>
            </a:r>
            <a:r>
              <a:rPr lang="en-US" sz="3554">
                <a:solidFill>
                  <a:srgbClr val="000000"/>
                </a:solidFill>
                <a:latin typeface="HK Grotesk Light"/>
              </a:rPr>
              <a:t>) which focus on improving the quality of life for the people &amp; families.</a:t>
            </a:r>
          </a:p>
          <a:p>
            <a:pPr algn="just">
              <a:lnSpc>
                <a:spcPts val="49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62251" y="5610207"/>
            <a:ext cx="7525749" cy="4676793"/>
          </a:xfrm>
          <a:prstGeom prst="rect">
            <a:avLst/>
          </a:prstGeom>
          <a:solidFill>
            <a:srgbClr val="32145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26992" r="0" b="26992"/>
          <a:stretch>
            <a:fillRect/>
          </a:stretch>
        </p:blipFill>
        <p:spPr>
          <a:xfrm flipH="false" flipV="false" rot="0">
            <a:off x="0" y="0"/>
            <a:ext cx="18288000" cy="56102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01211" y="6358010"/>
            <a:ext cx="7905561" cy="416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</a:pPr>
            <a:r>
              <a:rPr lang="en-US" sz="3396">
                <a:solidFill>
                  <a:srgbClr val="000000"/>
                </a:solidFill>
                <a:latin typeface="HK Grotesk Light"/>
              </a:rPr>
              <a:t>One of the Saudi digital companies who contribute on in improving the life of the individual &amp; families is </a:t>
            </a:r>
            <a:r>
              <a:rPr lang="en-US" sz="3396">
                <a:solidFill>
                  <a:srgbClr val="4E008C"/>
                </a:solidFill>
                <a:latin typeface="HK Grotesk Light Bold"/>
              </a:rPr>
              <a:t>STC</a:t>
            </a:r>
            <a:r>
              <a:rPr lang="en-US" sz="3396">
                <a:solidFill>
                  <a:srgbClr val="000000"/>
                </a:solidFill>
                <a:latin typeface="HK Grotesk Light"/>
              </a:rPr>
              <a:t>.</a:t>
            </a:r>
          </a:p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</a:pPr>
          </a:p>
          <a:p>
            <a:pPr>
              <a:lnSpc>
                <a:spcPts val="47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62251" y="5610207"/>
            <a:ext cx="7525749" cy="4676793"/>
          </a:xfrm>
          <a:prstGeom prst="rect">
            <a:avLst/>
          </a:prstGeom>
          <a:solidFill>
            <a:srgbClr val="FF6A3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1321" r="0" b="31321"/>
          <a:stretch>
            <a:fillRect/>
          </a:stretch>
        </p:blipFill>
        <p:spPr>
          <a:xfrm flipH="false" flipV="false" rot="0">
            <a:off x="0" y="0"/>
            <a:ext cx="18288000" cy="56102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15996" y="5786621"/>
            <a:ext cx="8027112" cy="395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7"/>
              </a:lnSpc>
            </a:pPr>
          </a:p>
          <a:p>
            <a:pPr algn="just">
              <a:lnSpc>
                <a:spcPts val="4517"/>
              </a:lnSpc>
            </a:pPr>
          </a:p>
          <a:p>
            <a:pPr algn="just">
              <a:lnSpc>
                <a:spcPts val="4517"/>
              </a:lnSpc>
            </a:pPr>
            <a:r>
              <a:rPr lang="en-US" sz="3227">
                <a:solidFill>
                  <a:srgbClr val="4E008C"/>
                </a:solidFill>
                <a:latin typeface="HK Grotesk Light Bold"/>
              </a:rPr>
              <a:t>STC</a:t>
            </a:r>
            <a:r>
              <a:rPr lang="en-US" sz="3227">
                <a:solidFill>
                  <a:srgbClr val="000000"/>
                </a:solidFill>
                <a:latin typeface="HK Grotesk Light Bold"/>
              </a:rPr>
              <a:t> </a:t>
            </a:r>
            <a:r>
              <a:rPr lang="en-US" sz="3227">
                <a:solidFill>
                  <a:srgbClr val="FF6A39"/>
                </a:solidFill>
                <a:latin typeface="HK Grotesk Light Bold"/>
              </a:rPr>
              <a:t>TV</a:t>
            </a:r>
            <a:r>
              <a:rPr lang="en-US" sz="3227">
                <a:solidFill>
                  <a:srgbClr val="000000"/>
                </a:solidFill>
                <a:latin typeface="HK Grotesk Light"/>
              </a:rPr>
              <a:t> is an entertainment streaming service that provide you with the best movies, tv shows, documentaries, kids shows &amp; more. </a:t>
            </a:r>
          </a:p>
          <a:p>
            <a:pPr algn="just">
              <a:lnSpc>
                <a:spcPts val="45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271233" y="-267754"/>
            <a:ext cx="7812641" cy="6945866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40263" y="1924062"/>
            <a:ext cx="1559794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4F008C"/>
                </a:solidFill>
                <a:latin typeface="HK Grotesk Light Bold"/>
              </a:rPr>
              <a:t>Data Review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18558" y="3109929"/>
            <a:ext cx="834279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Light"/>
              </a:rPr>
              <a:t>STC website provides the STC-TV dataset that was used in this case study.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Light"/>
              </a:rPr>
              <a:t>It consists of </a:t>
            </a:r>
            <a:r>
              <a:rPr lang="en-US" sz="3000">
                <a:solidFill>
                  <a:srgbClr val="4E008C"/>
                </a:solidFill>
                <a:latin typeface="HK Grotesk Light"/>
              </a:rPr>
              <a:t>13</a:t>
            </a:r>
            <a:r>
              <a:rPr lang="en-US" sz="3000">
                <a:solidFill>
                  <a:srgbClr val="000000"/>
                </a:solidFill>
                <a:latin typeface="HK Grotesk Light"/>
              </a:rPr>
              <a:t> columns and </a:t>
            </a:r>
            <a:r>
              <a:rPr lang="en-US" sz="3000">
                <a:solidFill>
                  <a:srgbClr val="4E008C"/>
                </a:solidFill>
                <a:latin typeface="HK Grotesk Light"/>
              </a:rPr>
              <a:t>1048576</a:t>
            </a:r>
            <a:r>
              <a:rPr lang="en-US" sz="3000">
                <a:solidFill>
                  <a:srgbClr val="000000"/>
                </a:solidFill>
                <a:latin typeface="HK Grotesk Light"/>
              </a:rPr>
              <a:t> rows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18558" y="5048250"/>
            <a:ext cx="8873750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Light"/>
              </a:rPr>
              <a:t>Columns: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HK Grotesk Light"/>
              </a:rPr>
              <a:t>User_id_maped ,Date, Program_name, Duration_seconds, Program_class, Season, Episode, Program_desc, Preogram genre, Series_title, HD, Original_name, Ratings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40195" y="3341134"/>
            <a:ext cx="7812641" cy="6945866"/>
            <a:chOff x="0" y="0"/>
            <a:chExt cx="13424440" cy="1193506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F008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4804911"/>
            <a:ext cx="21502319" cy="133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7"/>
              </a:lnSpc>
            </a:pPr>
            <a:r>
              <a:rPr lang="en-US" sz="8822">
                <a:solidFill>
                  <a:srgbClr val="4F008C"/>
                </a:solidFill>
                <a:latin typeface="HK Grotesk Light Bold"/>
              </a:rPr>
              <a:t>Business problem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875987" y="-68966"/>
            <a:ext cx="10964178" cy="9747754"/>
            <a:chOff x="0" y="0"/>
            <a:chExt cx="13424440" cy="1193506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FF6A39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17282" y="4804911"/>
            <a:ext cx="17927120" cy="167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9"/>
              </a:lnSpc>
            </a:pPr>
            <a:r>
              <a:rPr lang="en-US" sz="11032">
                <a:solidFill>
                  <a:srgbClr val="4F008C"/>
                </a:solidFill>
                <a:latin typeface="HK Grotesk Light"/>
              </a:rPr>
              <a:t>EDA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3341134"/>
            <a:ext cx="7812641" cy="6945866"/>
            <a:chOff x="0" y="0"/>
            <a:chExt cx="13424440" cy="1193506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3424440" cy="11935063"/>
            </a:xfrm>
            <a:custGeom>
              <a:avLst/>
              <a:gdLst/>
              <a:ahLst/>
              <a:cxnLst/>
              <a:rect r="r" b="b" t="t" l="l"/>
              <a:pathLst>
                <a:path h="11935063" w="13424440">
                  <a:moveTo>
                    <a:pt x="13424440" y="11935063"/>
                  </a:moveTo>
                  <a:lnTo>
                    <a:pt x="0" y="11935063"/>
                  </a:lnTo>
                  <a:lnTo>
                    <a:pt x="0" y="0"/>
                  </a:lnTo>
                  <a:lnTo>
                    <a:pt x="13424440" y="11935063"/>
                  </a:lnTo>
                  <a:close/>
                </a:path>
              </a:pathLst>
            </a:custGeom>
            <a:solidFill>
              <a:srgbClr val="4E008C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963929"/>
            <a:ext cx="18288000" cy="23230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6505" y="222206"/>
            <a:ext cx="17594990" cy="98425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DAFTdmeltAU</dc:identifier>
  <dcterms:modified xsi:type="dcterms:W3CDTF">2011-08-01T06:04:30Z</dcterms:modified>
  <cp:revision>1</cp:revision>
  <dc:title>Stc_tv</dc:title>
</cp:coreProperties>
</file>